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314" r:id="rId4"/>
    <p:sldId id="318" r:id="rId5"/>
    <p:sldId id="316" r:id="rId6"/>
    <p:sldId id="320" r:id="rId7"/>
    <p:sldId id="266" r:id="rId8"/>
    <p:sldId id="268" r:id="rId9"/>
    <p:sldId id="321" r:id="rId10"/>
    <p:sldId id="322" r:id="rId11"/>
    <p:sldId id="315" r:id="rId12"/>
    <p:sldId id="325" r:id="rId13"/>
    <p:sldId id="269" r:id="rId14"/>
    <p:sldId id="277" r:id="rId15"/>
    <p:sldId id="324" r:id="rId16"/>
    <p:sldId id="323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8" y="2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3D9DD"/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20D-4637-A3FF-1558560EF419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0D-4637-A3FF-1558560EF41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20D-4637-A3FF-1558560EF419}"/>
              </c:ext>
            </c:extLst>
          </c:dPt>
          <c:dPt>
            <c:idx val="3"/>
            <c:bubble3D val="0"/>
            <c:spPr>
              <a:solidFill>
                <a:srgbClr val="23D9D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20D-4637-A3FF-1558560EF419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20D-4637-A3FF-1558560EF419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20D-4637-A3FF-1558560EF419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20D-4637-A3FF-1558560EF419}"/>
              </c:ext>
            </c:extLst>
          </c:dPt>
          <c:dPt>
            <c:idx val="7"/>
            <c:bubble3D val="0"/>
            <c:spPr>
              <a:solidFill>
                <a:srgbClr val="23D9D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20D-4637-A3FF-1558560EF419}"/>
              </c:ext>
            </c:extLst>
          </c:dPt>
          <c:dPt>
            <c:idx val="8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E20D-4637-A3FF-1558560EF419}"/>
              </c:ext>
            </c:extLst>
          </c:dPt>
          <c:dPt>
            <c:idx val="9"/>
            <c:bubble3D val="0"/>
            <c:spPr>
              <a:solidFill>
                <a:srgbClr val="23D9D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E20D-4637-A3FF-1558560EF419}"/>
              </c:ext>
            </c:extLst>
          </c:dPt>
          <c:dPt>
            <c:idx val="10"/>
            <c:bubble3D val="0"/>
            <c:spPr>
              <a:solidFill>
                <a:srgbClr val="23D9D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E20D-4637-A3FF-1558560EF419}"/>
              </c:ext>
            </c:extLst>
          </c:dPt>
          <c:dLbls>
            <c:dLbl>
              <c:idx val="0"/>
              <c:layout>
                <c:manualLayout>
                  <c:x val="5.5959463400408284E-2"/>
                  <c:y val="-0.124428240587573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0D-4637-A3FF-1558560EF419}"/>
                </c:ext>
              </c:extLst>
            </c:dLbl>
            <c:dLbl>
              <c:idx val="1"/>
              <c:layout>
                <c:manualLayout>
                  <c:x val="7.7662023016353721E-2"/>
                  <c:y val="-1.2324787594990784E-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0D-4637-A3FF-1558560EF419}"/>
                </c:ext>
              </c:extLst>
            </c:dLbl>
            <c:dLbl>
              <c:idx val="2"/>
              <c:layout>
                <c:manualLayout>
                  <c:x val="-8.1507840366108086E-2"/>
                  <c:y val="0.243054324091841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0D-4637-A3FF-1558560EF419}"/>
                </c:ext>
              </c:extLst>
            </c:dLbl>
            <c:dLbl>
              <c:idx val="3"/>
              <c:layout>
                <c:manualLayout>
                  <c:x val="-0.14124099872131368"/>
                  <c:y val="0.176660887977238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0D-4637-A3FF-1558560EF419}"/>
                </c:ext>
              </c:extLst>
            </c:dLbl>
            <c:dLbl>
              <c:idx val="4"/>
              <c:layout>
                <c:manualLayout>
                  <c:x val="-0.12433429795634519"/>
                  <c:y val="5.41581419969562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0D-4637-A3FF-1558560EF419}"/>
                </c:ext>
              </c:extLst>
            </c:dLbl>
            <c:dLbl>
              <c:idx val="5"/>
              <c:layout>
                <c:manualLayout>
                  <c:x val="-0.1243169123090383"/>
                  <c:y val="-6.09732018791768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0D-4637-A3FF-1558560EF419}"/>
                </c:ext>
              </c:extLst>
            </c:dLbl>
            <c:dLbl>
              <c:idx val="6"/>
              <c:layout>
                <c:manualLayout>
                  <c:x val="5.0932095026582956E-3"/>
                  <c:y val="-5.3781512605042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0D-4637-A3FF-1558560EF419}"/>
                </c:ext>
              </c:extLst>
            </c:dLbl>
            <c:dLbl>
              <c:idx val="7"/>
              <c:layout>
                <c:manualLayout>
                  <c:x val="-6.7216950445296908E-2"/>
                  <c:y val="-9.68271024945411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0D-4637-A3FF-1558560EF419}"/>
                </c:ext>
              </c:extLst>
            </c:dLbl>
            <c:dLbl>
              <c:idx val="8"/>
              <c:layout>
                <c:manualLayout>
                  <c:x val="-9.6346770756219571E-2"/>
                  <c:y val="-3.02521008403361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0D-4637-A3FF-1558560EF419}"/>
                </c:ext>
              </c:extLst>
            </c:dLbl>
            <c:dLbl>
              <c:idx val="9"/>
              <c:layout>
                <c:manualLayout>
                  <c:x val="-5.4131054131054131E-2"/>
                  <c:y val="-5.71428571428571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0D-4637-A3FF-1558560EF419}"/>
                </c:ext>
              </c:extLst>
            </c:dLbl>
            <c:dLbl>
              <c:idx val="10"/>
              <c:layout>
                <c:manualLayout>
                  <c:x val="-2.1384570518428785E-2"/>
                  <c:y val="-0.142621848739495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20D-4637-A3FF-1558560EF41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Residential </c:v>
                </c:pt>
                <c:pt idx="1">
                  <c:v>Multifamily</c:v>
                </c:pt>
                <c:pt idx="2">
                  <c:v>MH/TT</c:v>
                </c:pt>
                <c:pt idx="3">
                  <c:v>Commercial</c:v>
                </c:pt>
                <c:pt idx="4">
                  <c:v>Industrial </c:v>
                </c:pt>
                <c:pt idx="5">
                  <c:v>Institutional</c:v>
                </c:pt>
                <c:pt idx="6">
                  <c:v>Agricultural</c:v>
                </c:pt>
                <c:pt idx="7">
                  <c:v>Government</c:v>
                </c:pt>
                <c:pt idx="8">
                  <c:v>Vacant</c:v>
                </c:pt>
                <c:pt idx="9">
                  <c:v>TPP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0.000%</c:formatCode>
                <c:ptCount val="11"/>
                <c:pt idx="0">
                  <c:v>0.68559999999999999</c:v>
                </c:pt>
                <c:pt idx="1">
                  <c:v>3.5519000000000002E-2</c:v>
                </c:pt>
                <c:pt idx="2">
                  <c:v>1.0606000000000001E-2</c:v>
                </c:pt>
                <c:pt idx="3">
                  <c:v>7.3719999999999994E-2</c:v>
                </c:pt>
                <c:pt idx="4">
                  <c:v>1.525E-2</c:v>
                </c:pt>
                <c:pt idx="5">
                  <c:v>1.5713999999999999E-2</c:v>
                </c:pt>
                <c:pt idx="6">
                  <c:v>3.3340000000000002E-2</c:v>
                </c:pt>
                <c:pt idx="7">
                  <c:v>4.1905999999999999E-2</c:v>
                </c:pt>
                <c:pt idx="8">
                  <c:v>1.9647999999999999E-2</c:v>
                </c:pt>
                <c:pt idx="9">
                  <c:v>6.6217999999999999E-2</c:v>
                </c:pt>
                <c:pt idx="10">
                  <c:v>2.4789999999999999E-3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20D-4637-A3FF-1558560EF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0.44325</cdr:x>
      <cdr:y>0.95156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CE19A100-4BDA-4B96-881E-804151584D3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951731" cy="35850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0.25458</cdr:x>
      <cdr:y>0.24937</cdr:y>
    </cdr:from>
    <cdr:to>
      <cdr:x>0.60199</cdr:x>
      <cdr:y>0.34383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D7B33531-5352-40C3-A38F-58BCEAB05E5A}"/>
            </a:ext>
          </a:extLst>
        </cdr:cNvPr>
        <cdr:cNvCxnSpPr/>
      </cdr:nvCxnSpPr>
      <cdr:spPr>
        <a:xfrm xmlns:a="http://schemas.openxmlformats.org/drawingml/2006/main" flipV="1">
          <a:off x="2269683" y="939538"/>
          <a:ext cx="3097327" cy="35586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0.23626</cdr:x>
      <cdr:y>0.10926</cdr:y>
    </cdr:from>
    <cdr:to>
      <cdr:x>0.60728</cdr:x>
      <cdr:y>0.19069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516A095B-DB0E-4E30-8EE6-BF4963234409}"/>
            </a:ext>
          </a:extLst>
        </cdr:cNvPr>
        <cdr:cNvCxnSpPr/>
      </cdr:nvCxnSpPr>
      <cdr:spPr>
        <a:xfrm xmlns:a="http://schemas.openxmlformats.org/drawingml/2006/main" flipV="1">
          <a:off x="2106352" y="411637"/>
          <a:ext cx="3307792" cy="30680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0.21757</cdr:x>
      <cdr:y>0.65721</cdr:y>
    </cdr:from>
    <cdr:to>
      <cdr:x>0.60199</cdr:x>
      <cdr:y>0.72607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D8B1C9B8-6F63-4990-A2CC-D10BF9211BF8}"/>
            </a:ext>
          </a:extLst>
        </cdr:cNvPr>
        <cdr:cNvCxnSpPr/>
      </cdr:nvCxnSpPr>
      <cdr:spPr>
        <a:xfrm xmlns:a="http://schemas.openxmlformats.org/drawingml/2006/main" flipV="1">
          <a:off x="1939724" y="2476107"/>
          <a:ext cx="3427286" cy="25942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0.06978</cdr:x>
      <cdr:y>0.45955</cdr:y>
    </cdr:from>
    <cdr:to>
      <cdr:x>0.59882</cdr:x>
      <cdr:y>0.67321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0699FBA1-E5E8-4C39-B30F-C636FE49F806}"/>
            </a:ext>
          </a:extLst>
        </cdr:cNvPr>
        <cdr:cNvCxnSpPr/>
      </cdr:nvCxnSpPr>
      <cdr:spPr>
        <a:xfrm xmlns:a="http://schemas.openxmlformats.org/drawingml/2006/main" flipV="1">
          <a:off x="622117" y="1731390"/>
          <a:ext cx="4716612" cy="80498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0.61574</cdr:x>
      <cdr:y>0.16605</cdr:y>
    </cdr:from>
    <cdr:to>
      <cdr:x>0.81664</cdr:x>
      <cdr:y>0.34383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489558" y="625599"/>
          <a:ext cx="1791093" cy="669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000" b="1" dirty="0">
              <a:highlight>
                <a:srgbClr val="FFFF00"/>
              </a:highlight>
            </a:rPr>
            <a:t>5,359</a:t>
          </a:r>
        </a:p>
      </cdr:txBody>
    </cdr:sp>
  </cdr:relSizeAnchor>
  <cdr:relSizeAnchor xmlns:cdr="http://schemas.openxmlformats.org/drawingml/2006/chartDrawing">
    <cdr:from>
      <cdr:x>0.61045</cdr:x>
      <cdr:y>0.36684</cdr:y>
    </cdr:from>
    <cdr:to>
      <cdr:x>0.78597</cdr:x>
      <cdr:y>0.5146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442424" y="1382104"/>
          <a:ext cx="1564849" cy="556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000" b="1" dirty="0"/>
            <a:t>3,800</a:t>
          </a:r>
        </a:p>
      </cdr:txBody>
    </cdr:sp>
  </cdr:relSizeAnchor>
  <cdr:relSizeAnchor xmlns:cdr="http://schemas.openxmlformats.org/drawingml/2006/chartDrawing">
    <cdr:from>
      <cdr:x>0.62737</cdr:x>
      <cdr:y>0.0417</cdr:y>
    </cdr:from>
    <cdr:to>
      <cdr:x>0.76377</cdr:x>
      <cdr:y>0.1568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593253" y="157113"/>
          <a:ext cx="1216058" cy="433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0.62314</cdr:x>
      <cdr:y>0</cdr:y>
    </cdr:from>
    <cdr:to>
      <cdr:x>0.82615</cdr:x>
      <cdr:y>0.16931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555546" y="0"/>
          <a:ext cx="1809946" cy="637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000" b="1" dirty="0"/>
            <a:t>4,142</a:t>
          </a:r>
        </a:p>
      </cdr:txBody>
    </cdr:sp>
  </cdr:relSizeAnchor>
  <cdr:relSizeAnchor xmlns:cdr="http://schemas.openxmlformats.org/drawingml/2006/chartDrawing">
    <cdr:from>
      <cdr:x>0.6168</cdr:x>
      <cdr:y>0.56464</cdr:y>
    </cdr:from>
    <cdr:to>
      <cdr:x>0.7754</cdr:x>
      <cdr:y>0.75229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498984" y="2127315"/>
          <a:ext cx="1414021" cy="707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000" b="1" dirty="0"/>
            <a:t>4,316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0.44325</cdr:x>
      <cdr:y>0.95156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54888771-DE70-4078-BDFE-CC6B3AE9576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951731" cy="35850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0.25458</cdr:x>
      <cdr:y>0.24937</cdr:y>
    </cdr:from>
    <cdr:to>
      <cdr:x>0.60199</cdr:x>
      <cdr:y>0.34383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2002EE44-EE6C-40F2-92AC-CD7A48973DA6}"/>
            </a:ext>
          </a:extLst>
        </cdr:cNvPr>
        <cdr:cNvCxnSpPr/>
      </cdr:nvCxnSpPr>
      <cdr:spPr>
        <a:xfrm xmlns:a="http://schemas.openxmlformats.org/drawingml/2006/main" flipV="1">
          <a:off x="2269683" y="939538"/>
          <a:ext cx="3097327" cy="35586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0.23626</cdr:x>
      <cdr:y>0.10926</cdr:y>
    </cdr:from>
    <cdr:to>
      <cdr:x>0.60728</cdr:x>
      <cdr:y>0.19069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045F09E0-B757-4E12-927C-05664F4A5079}"/>
            </a:ext>
          </a:extLst>
        </cdr:cNvPr>
        <cdr:cNvCxnSpPr/>
      </cdr:nvCxnSpPr>
      <cdr:spPr>
        <a:xfrm xmlns:a="http://schemas.openxmlformats.org/drawingml/2006/main" flipV="1">
          <a:off x="2106352" y="411637"/>
          <a:ext cx="3307792" cy="30680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0.21757</cdr:x>
      <cdr:y>0.65721</cdr:y>
    </cdr:from>
    <cdr:to>
      <cdr:x>0.60199</cdr:x>
      <cdr:y>0.72607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43D5923E-B219-4E4E-BB84-31CA83BEDEE6}"/>
            </a:ext>
          </a:extLst>
        </cdr:cNvPr>
        <cdr:cNvCxnSpPr/>
      </cdr:nvCxnSpPr>
      <cdr:spPr>
        <a:xfrm xmlns:a="http://schemas.openxmlformats.org/drawingml/2006/main" flipV="1">
          <a:off x="1939724" y="2476107"/>
          <a:ext cx="3427286" cy="25942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0.06978</cdr:x>
      <cdr:y>0.45955</cdr:y>
    </cdr:from>
    <cdr:to>
      <cdr:x>0.59882</cdr:x>
      <cdr:y>0.67321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9D98D4C0-B86A-4F09-8E32-0ED6639A10FE}"/>
            </a:ext>
          </a:extLst>
        </cdr:cNvPr>
        <cdr:cNvCxnSpPr/>
      </cdr:nvCxnSpPr>
      <cdr:spPr>
        <a:xfrm xmlns:a="http://schemas.openxmlformats.org/drawingml/2006/main" flipV="1">
          <a:off x="622117" y="1731390"/>
          <a:ext cx="4716612" cy="80498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0.61574</cdr:x>
      <cdr:y>0.16605</cdr:y>
    </cdr:from>
    <cdr:to>
      <cdr:x>0.81664</cdr:x>
      <cdr:y>0.34383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489558" y="625599"/>
          <a:ext cx="1791093" cy="669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000" b="1" dirty="0"/>
            <a:t>$ </a:t>
          </a:r>
          <a:r>
            <a:rPr lang="en-US" sz="4000" b="1" dirty="0">
              <a:highlight>
                <a:srgbClr val="FFFF00"/>
              </a:highlight>
            </a:rPr>
            <a:t>18.15</a:t>
          </a:r>
        </a:p>
      </cdr:txBody>
    </cdr:sp>
  </cdr:relSizeAnchor>
  <cdr:relSizeAnchor xmlns:cdr="http://schemas.openxmlformats.org/drawingml/2006/chartDrawing">
    <cdr:from>
      <cdr:x>0.61045</cdr:x>
      <cdr:y>0.36684</cdr:y>
    </cdr:from>
    <cdr:to>
      <cdr:x>0.83673</cdr:x>
      <cdr:y>0.5146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442406" y="1382099"/>
          <a:ext cx="2017354" cy="556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000" b="1" dirty="0"/>
            <a:t>$ 28.47</a:t>
          </a:r>
        </a:p>
      </cdr:txBody>
    </cdr:sp>
  </cdr:relSizeAnchor>
  <cdr:relSizeAnchor xmlns:cdr="http://schemas.openxmlformats.org/drawingml/2006/chartDrawing">
    <cdr:from>
      <cdr:x>0.62737</cdr:x>
      <cdr:y>0.0417</cdr:y>
    </cdr:from>
    <cdr:to>
      <cdr:x>0.76377</cdr:x>
      <cdr:y>0.1568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593253" y="157113"/>
          <a:ext cx="1216058" cy="433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0.62314</cdr:x>
      <cdr:y>0</cdr:y>
    </cdr:from>
    <cdr:to>
      <cdr:x>0.82615</cdr:x>
      <cdr:y>0.16931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555546" y="0"/>
          <a:ext cx="1809946" cy="637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000" b="1" dirty="0"/>
            <a:t>$ 21.94</a:t>
          </a:r>
        </a:p>
      </cdr:txBody>
    </cdr:sp>
  </cdr:relSizeAnchor>
  <cdr:relSizeAnchor xmlns:cdr="http://schemas.openxmlformats.org/drawingml/2006/chartDrawing">
    <cdr:from>
      <cdr:x>0.6168</cdr:x>
      <cdr:y>0.56464</cdr:y>
    </cdr:from>
    <cdr:to>
      <cdr:x>0.82298</cdr:x>
      <cdr:y>0.75229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499018" y="2127326"/>
          <a:ext cx="1838193" cy="706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000" b="1" dirty="0"/>
            <a:t>$ 25.95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1BE28-3CF4-4D2C-9839-17673E4638A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72A68-71AB-4185-B3CA-741D2FF8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1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C482-F75A-4B3B-A64C-D79B3B8BC07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908C-2F92-4F6C-8C0D-C4695F8F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0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C482-F75A-4B3B-A64C-D79B3B8BC07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908C-2F92-4F6C-8C0D-C4695F8F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C482-F75A-4B3B-A64C-D79B3B8BC07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908C-2F92-4F6C-8C0D-C4695F8F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2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C482-F75A-4B3B-A64C-D79B3B8BC07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908C-2F92-4F6C-8C0D-C4695F8F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1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C482-F75A-4B3B-A64C-D79B3B8BC07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908C-2F92-4F6C-8C0D-C4695F8F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6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C482-F75A-4B3B-A64C-D79B3B8BC07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908C-2F92-4F6C-8C0D-C4695F8F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C482-F75A-4B3B-A64C-D79B3B8BC07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908C-2F92-4F6C-8C0D-C4695F8F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6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C482-F75A-4B3B-A64C-D79B3B8BC07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908C-2F92-4F6C-8C0D-C4695F8F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6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C482-F75A-4B3B-A64C-D79B3B8BC07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908C-2F92-4F6C-8C0D-C4695F8F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1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C482-F75A-4B3B-A64C-D79B3B8BC07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908C-2F92-4F6C-8C0D-C4695F8F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C482-F75A-4B3B-A64C-D79B3B8BC07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908C-2F92-4F6C-8C0D-C4695F8F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2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DC482-F75A-4B3B-A64C-D79B3B8BC07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908C-2F92-4F6C-8C0D-C4695F8F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2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5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7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9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E715F5FE-FFCA-448F-A3C2-2E2BD1A3C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7" y="2157169"/>
            <a:ext cx="9951041" cy="25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8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outdoor, sky, building, house&#10;&#10;Description automatically generated">
            <a:extLst>
              <a:ext uri="{FF2B5EF4-FFF2-40B4-BE49-F238E27FC236}">
                <a16:creationId xmlns:a16="http://schemas.microsoft.com/office/drawing/2014/main" id="{0A0FB081-85C0-4DAC-9AC3-8AB77E615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F214BB-6FAE-4A80-98B1-27CC89C0A1DF}"/>
              </a:ext>
            </a:extLst>
          </p:cNvPr>
          <p:cNvSpPr txBox="1"/>
          <p:nvPr/>
        </p:nvSpPr>
        <p:spPr>
          <a:xfrm>
            <a:off x="198120" y="5471160"/>
            <a:ext cx="95097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All non-homestead property, except agricultural, is capped at a 10 percent increase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638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43906-B52C-445A-910F-43F0FB578ADD}"/>
              </a:ext>
            </a:extLst>
          </p:cNvPr>
          <p:cNvSpPr txBox="1"/>
          <p:nvPr/>
        </p:nvSpPr>
        <p:spPr>
          <a:xfrm>
            <a:off x="9356299" y="1072246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About 5,000 agricultural properties, which we inspect annually</a:t>
            </a: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6DDB4-835C-46C6-ACFF-E19A75F35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9" b="-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8E55A4-EFA7-4806-9489-7B7A96DDFDCF}"/>
              </a:ext>
            </a:extLst>
          </p:cNvPr>
          <p:cNvSpPr txBox="1"/>
          <p:nvPr/>
        </p:nvSpPr>
        <p:spPr>
          <a:xfrm>
            <a:off x="7086600" y="5567092"/>
            <a:ext cx="485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Agricultural property is not capped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1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DEBD4-86EB-4CB8-B752-2101E1CCD8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" y="-1"/>
            <a:ext cx="2895601" cy="2895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9CF46A-3124-4DDD-A6F4-B94A45AE5084}"/>
              </a:ext>
            </a:extLst>
          </p:cNvPr>
          <p:cNvSpPr txBox="1"/>
          <p:nvPr/>
        </p:nvSpPr>
        <p:spPr>
          <a:xfrm>
            <a:off x="2796130" y="938232"/>
            <a:ext cx="52302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Our Homestead Fraud Investigators added </a:t>
            </a:r>
            <a:r>
              <a:rPr lang="en-US" sz="4000" dirty="0">
                <a:solidFill>
                  <a:srgbClr val="C00000"/>
                </a:solidFill>
              </a:rPr>
              <a:t>$69.5 million </a:t>
            </a:r>
            <a:r>
              <a:rPr lang="en-US" sz="4000" dirty="0"/>
              <a:t>back to the tax roll in 2020.</a:t>
            </a:r>
          </a:p>
          <a:p>
            <a:endParaRPr lang="en-US" sz="4000" dirty="0"/>
          </a:p>
          <a:p>
            <a:r>
              <a:rPr lang="en-US" sz="4000" dirty="0"/>
              <a:t>That’s roughly </a:t>
            </a:r>
            <a:r>
              <a:rPr lang="en-US" sz="4000" dirty="0">
                <a:solidFill>
                  <a:srgbClr val="C00000"/>
                </a:solidFill>
              </a:rPr>
              <a:t>$1.2 million</a:t>
            </a:r>
            <a:r>
              <a:rPr lang="en-US" sz="4000" dirty="0"/>
              <a:t> in recovered revenue. </a:t>
            </a:r>
          </a:p>
        </p:txBody>
      </p:sp>
      <p:pic>
        <p:nvPicPr>
          <p:cNvPr id="6" name="Picture 5" descr="A red book on a wooden surface&#10;&#10;Description automatically generated with low confidence">
            <a:extLst>
              <a:ext uri="{FF2B5EF4-FFF2-40B4-BE49-F238E27FC236}">
                <a16:creationId xmlns:a16="http://schemas.microsoft.com/office/drawing/2014/main" id="{03AA1B93-4D0C-4403-A63D-BFBDD7D82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2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5262"/>
            <a:ext cx="12192000" cy="10427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273700" cy="6858000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837767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267000" y="615057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+mn-lt"/>
            </a:endParaRPr>
          </a:p>
          <a:p>
            <a:r>
              <a:rPr lang="en-US" b="1" dirty="0"/>
              <a:t>	Parcels per employee (56 fulltime)</a:t>
            </a: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782751"/>
              </p:ext>
            </p:extLst>
          </p:nvPr>
        </p:nvGraphicFramePr>
        <p:xfrm>
          <a:off x="2589213" y="2133600"/>
          <a:ext cx="8915400" cy="3767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2557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5262"/>
            <a:ext cx="12192000" cy="10427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24465"/>
            <a:ext cx="12273700" cy="6858000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837767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267000" y="615057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+mn-lt"/>
            </a:endParaRPr>
          </a:p>
          <a:p>
            <a:r>
              <a:rPr lang="en-US" b="1" dirty="0"/>
              <a:t>	Dollar per parcel (56 fulltime) </a:t>
            </a: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778114"/>
              </p:ext>
            </p:extLst>
          </p:nvPr>
        </p:nvGraphicFramePr>
        <p:xfrm>
          <a:off x="2589213" y="2133600"/>
          <a:ext cx="8915400" cy="3767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3943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003384F-4C60-4FE6-961C-FEF94541A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6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F4FF14-5BA9-4B79-A626-7E499627094F}"/>
              </a:ext>
            </a:extLst>
          </p:cNvPr>
          <p:cNvSpPr txBox="1"/>
          <p:nvPr/>
        </p:nvSpPr>
        <p:spPr>
          <a:xfrm>
            <a:off x="7209695" y="0"/>
            <a:ext cx="32355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>
                <a:solidFill>
                  <a:srgbClr val="C00000"/>
                </a:solidFill>
              </a:rPr>
              <a:t>Changes</a:t>
            </a:r>
          </a:p>
          <a:p>
            <a:pPr algn="r"/>
            <a:r>
              <a:rPr lang="en-US" sz="6600" dirty="0">
                <a:solidFill>
                  <a:srgbClr val="C00000"/>
                </a:solidFill>
              </a:rPr>
              <a:t>based</a:t>
            </a:r>
          </a:p>
          <a:p>
            <a:pPr algn="r"/>
            <a:r>
              <a:rPr lang="en-US" sz="6600" dirty="0">
                <a:solidFill>
                  <a:srgbClr val="C00000"/>
                </a:solidFill>
              </a:rPr>
              <a:t>on</a:t>
            </a:r>
          </a:p>
          <a:p>
            <a:pPr algn="r"/>
            <a:r>
              <a:rPr lang="en-US" sz="6600" dirty="0">
                <a:solidFill>
                  <a:srgbClr val="C00000"/>
                </a:solidFill>
              </a:rPr>
              <a:t>your</a:t>
            </a:r>
          </a:p>
          <a:p>
            <a:pPr algn="r"/>
            <a:r>
              <a:rPr lang="en-US" sz="6600" dirty="0">
                <a:solidFill>
                  <a:srgbClr val="C00000"/>
                </a:solidFill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170287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345438D-6088-4C36-9415-5C1AC4640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666043"/>
            <a:ext cx="11763023" cy="53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96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 you for your time and attention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8CABD99-4E94-4BF0-BA57-09B335E2F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2563296"/>
            <a:ext cx="6780700" cy="1729079"/>
          </a:xfrm>
          <a:prstGeom prst="rect">
            <a:avLst/>
          </a:prstGeom>
        </p:spPr>
      </p:pic>
      <p:pic>
        <p:nvPicPr>
          <p:cNvPr id="12" name="Picture 11" descr="A picture containing tree, sky, outdoor, grass&#10;&#10;Description automatically generated">
            <a:extLst>
              <a:ext uri="{FF2B5EF4-FFF2-40B4-BE49-F238E27FC236}">
                <a16:creationId xmlns:a16="http://schemas.microsoft.com/office/drawing/2014/main" id="{DCB2D481-9ED2-4692-8D45-45A7537E1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0" y="0"/>
            <a:ext cx="11881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2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3912112-5AAF-4617-9B4B-D602C2834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7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sky, building, outdoor, house&#10;&#10;Description automatically generated">
            <a:extLst>
              <a:ext uri="{FF2B5EF4-FFF2-40B4-BE49-F238E27FC236}">
                <a16:creationId xmlns:a16="http://schemas.microsoft.com/office/drawing/2014/main" id="{6F241751-B3E3-45E9-8187-068EDA65D3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487524-55C0-4D97-9565-5452ED4DAE30}"/>
              </a:ext>
            </a:extLst>
          </p:cNvPr>
          <p:cNvSpPr txBox="1"/>
          <p:nvPr/>
        </p:nvSpPr>
        <p:spPr>
          <a:xfrm>
            <a:off x="1905000" y="561974"/>
            <a:ext cx="8324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13,963 Homestead Applications in 2021</a:t>
            </a:r>
          </a:p>
        </p:txBody>
      </p:sp>
    </p:spTree>
    <p:extLst>
      <p:ext uri="{BB962C8B-B14F-4D97-AF65-F5344CB8AC3E}">
        <p14:creationId xmlns:p14="http://schemas.microsoft.com/office/powerpoint/2010/main" val="75744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Suburban scene">
            <a:extLst>
              <a:ext uri="{FF2B5EF4-FFF2-40B4-BE49-F238E27FC236}">
                <a16:creationId xmlns:a16="http://schemas.microsoft.com/office/drawing/2014/main" id="{D353242B-C75F-4D50-AF0C-72C39F4D9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853DCB-D50D-448A-B2BD-66BBEA147F33}"/>
              </a:ext>
            </a:extLst>
          </p:cNvPr>
          <p:cNvSpPr txBox="1"/>
          <p:nvPr/>
        </p:nvSpPr>
        <p:spPr>
          <a:xfrm>
            <a:off x="6090574" y="1550827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0000"/>
                </a:solidFill>
              </a:rPr>
              <a:t>We are required to inspect </a:t>
            </a:r>
            <a:r>
              <a:rPr lang="en-US" sz="4400" b="1" u="sng" dirty="0">
                <a:solidFill>
                  <a:srgbClr val="000000"/>
                </a:solidFill>
              </a:rPr>
              <a:t>every</a:t>
            </a:r>
            <a:r>
              <a:rPr lang="en-US" sz="4400" b="1" dirty="0">
                <a:solidFill>
                  <a:srgbClr val="000000"/>
                </a:solidFill>
              </a:rPr>
              <a:t> property on a five-year cycle.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000000"/>
              </a:solidFill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0000"/>
                </a:solidFill>
              </a:rPr>
              <a:t>As of 2020, there are 300,911 real property parcels.</a:t>
            </a:r>
          </a:p>
        </p:txBody>
      </p:sp>
    </p:spTree>
    <p:extLst>
      <p:ext uri="{BB962C8B-B14F-4D97-AF65-F5344CB8AC3E}">
        <p14:creationId xmlns:p14="http://schemas.microsoft.com/office/powerpoint/2010/main" val="406985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80F4EE-A1D0-434D-B778-DE9668AAE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10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6B7AA7-0F6A-45F5-8D66-45D081DCE703}"/>
              </a:ext>
            </a:extLst>
          </p:cNvPr>
          <p:cNvSpPr txBox="1"/>
          <p:nvPr/>
        </p:nvSpPr>
        <p:spPr>
          <a:xfrm>
            <a:off x="2253342" y="1878903"/>
            <a:ext cx="4086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Valuation of Property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7C7DF5-F33C-43B3-A4E6-A02047C913D1}"/>
              </a:ext>
            </a:extLst>
          </p:cNvPr>
          <p:cNvSpPr txBox="1"/>
          <p:nvPr/>
        </p:nvSpPr>
        <p:spPr>
          <a:xfrm>
            <a:off x="2253342" y="3817895"/>
            <a:ext cx="5225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Florida’s assessment level is 100 percent less reasonable cost of sale, </a:t>
            </a:r>
            <a:r>
              <a:rPr lang="en-US" sz="2800" b="1" dirty="0"/>
              <a:t>which means our value should be around 85 percent of the recorded sale price.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6012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62D96C-370A-4299-8D80-51C3DFA37B10}"/>
              </a:ext>
            </a:extLst>
          </p:cNvPr>
          <p:cNvSpPr/>
          <p:nvPr/>
        </p:nvSpPr>
        <p:spPr>
          <a:xfrm>
            <a:off x="751114" y="1309693"/>
            <a:ext cx="10472058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Just Value in Pasco County is nearly 52 billion dollars: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9D7D2-9590-44EE-9BDA-E6C2D5EEF0D3}"/>
              </a:ext>
            </a:extLst>
          </p:cNvPr>
          <p:cNvSpPr txBox="1"/>
          <p:nvPr/>
        </p:nvSpPr>
        <p:spPr>
          <a:xfrm>
            <a:off x="2166257" y="4637314"/>
            <a:ext cx="785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$ 51,800,000,000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7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5262"/>
            <a:ext cx="12192000" cy="10427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273700" cy="6858000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837767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267000" y="615057"/>
            <a:ext cx="8911687" cy="8787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+mn-lt"/>
              </a:rPr>
              <a:t>Pasco Overview</a:t>
            </a:r>
          </a:p>
          <a:p>
            <a:r>
              <a:rPr lang="en-US" b="1" dirty="0"/>
              <a:t>	Where is the Value?</a:t>
            </a:r>
          </a:p>
        </p:txBody>
      </p:sp>
    </p:spTree>
    <p:extLst>
      <p:ext uri="{BB962C8B-B14F-4D97-AF65-F5344CB8AC3E}">
        <p14:creationId xmlns:p14="http://schemas.microsoft.com/office/powerpoint/2010/main" val="74925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5262"/>
            <a:ext cx="12192000" cy="10427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273700" cy="6858000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837767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267000" y="615057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+mn-lt"/>
              </a:rPr>
              <a:t>Pasco Overview</a:t>
            </a:r>
          </a:p>
          <a:p>
            <a:r>
              <a:rPr lang="en-US" b="1" dirty="0"/>
              <a:t>	Top Taxpayers</a:t>
            </a: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393229"/>
              </p:ext>
            </p:extLst>
          </p:nvPr>
        </p:nvGraphicFramePr>
        <p:xfrm>
          <a:off x="2589213" y="2133600"/>
          <a:ext cx="8915400" cy="3767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437" y="2133599"/>
            <a:ext cx="88868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0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BF14AEAD-CECC-47D8-8D0D-3F5523971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992474-B946-4595-B244-8D7FE4C29A66}"/>
              </a:ext>
            </a:extLst>
          </p:cNvPr>
          <p:cNvSpPr txBox="1"/>
          <p:nvPr/>
        </p:nvSpPr>
        <p:spPr>
          <a:xfrm>
            <a:off x="807720" y="350520"/>
            <a:ext cx="10500360" cy="372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HOMESTEAD PROPERTY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/>
              <a:t>You receive a 25,000 exemption on the first 25,000 in value on all taxes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/>
              <a:t>You will also receive up to an additional 25,000 exemption on any amount exceeding 50,000 in value for all taxes except school tax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/>
              <a:t>Also, your assessment can not increase above the smallest of 3 percent or the CPI; this year, the CPI is 1.4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5537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10550</TotalTime>
  <Words>277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Rockwell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Fitterer</dc:creator>
  <cp:lastModifiedBy>Brendan Fitterer</cp:lastModifiedBy>
  <cp:revision>18</cp:revision>
  <dcterms:created xsi:type="dcterms:W3CDTF">2021-02-03T14:36:11Z</dcterms:created>
  <dcterms:modified xsi:type="dcterms:W3CDTF">2021-05-18T18:02:50Z</dcterms:modified>
</cp:coreProperties>
</file>